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382DE-061E-4A3C-8621-AD604C5F7B9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9EA8-77CB-4631-AE95-952232B8D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9EA8-77CB-4631-AE95-952232B8D2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3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3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03D9-CBCA-4DC0-BD33-DCE8CEAF652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28AA-E60F-4A9F-8C18-E2D2AC8A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0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Bible Reading for Orthodox Christians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It’s Good for </a:t>
            </a:r>
            <a:r>
              <a:rPr lang="en-US" dirty="0" smtClean="0">
                <a:solidFill>
                  <a:srgbClr val="FFFF00"/>
                </a:solidFill>
              </a:rPr>
              <a:t>You!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Part I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6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Centrality of Scripture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 Catholics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Scripture &amp; Oral Tradition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the Orthodox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Centerpiece of Holy Tradition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Protestants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Only Authority (</a:t>
            </a:r>
            <a:r>
              <a:rPr lang="en-US" i="1" dirty="0" smtClean="0">
                <a:solidFill>
                  <a:srgbClr val="FFFF00"/>
                </a:solidFill>
              </a:rPr>
              <a:t>sola Scriptura)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the World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Book by which Christianity is evaluated/critiqued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0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 understand our own Faith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To outreach to other Christians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To evangelize among the </a:t>
            </a:r>
            <a:r>
              <a:rPr lang="en-US" dirty="0" smtClean="0">
                <a:solidFill>
                  <a:srgbClr val="FFFF00"/>
                </a:solidFill>
              </a:rPr>
              <a:t>non-believers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To defend the Faith from “the heathen”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WE NEED TO READ THE BIBLE!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8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Bible?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Book of Science?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Book of history?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Book of Mythology?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Book of ethics/morality?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Book of God’s inerrant word (cf. </a:t>
            </a:r>
            <a:r>
              <a:rPr lang="en-US" i="1" dirty="0" smtClean="0">
                <a:solidFill>
                  <a:srgbClr val="FFFF00"/>
                </a:solidFill>
              </a:rPr>
              <a:t>Quran</a:t>
            </a:r>
            <a:r>
              <a:rPr lang="en-US" dirty="0" smtClean="0">
                <a:solidFill>
                  <a:srgbClr val="FFFF00"/>
                </a:solidFill>
              </a:rPr>
              <a:t>)?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As a “vicar of God?”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Context for </a:t>
            </a:r>
            <a:r>
              <a:rPr lang="en-US" dirty="0" err="1" smtClean="0">
                <a:solidFill>
                  <a:srgbClr val="FFFF00"/>
                </a:solidFill>
              </a:rPr>
              <a:t>Hauerwas’s</a:t>
            </a:r>
            <a:r>
              <a:rPr lang="en-US" dirty="0" smtClean="0">
                <a:solidFill>
                  <a:srgbClr val="FFFF00"/>
                </a:solidFill>
              </a:rPr>
              <a:t> comment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5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Bible?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Greek Term:  </a:t>
            </a:r>
            <a:r>
              <a:rPr lang="el-GR" dirty="0" smtClean="0">
                <a:solidFill>
                  <a:srgbClr val="FFFF00"/>
                </a:solidFill>
              </a:rPr>
              <a:t>βιβλιος</a:t>
            </a:r>
            <a:r>
              <a:rPr lang="en-US" dirty="0" smtClean="0">
                <a:solidFill>
                  <a:srgbClr val="FFFF00"/>
                </a:solidFill>
              </a:rPr>
              <a:t> = record; document; book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Greek speaking Jews:  applied to Hebrew Scriptures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Holy Scriptures:  used by (all?) Christians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From Latin </a:t>
            </a:r>
            <a:r>
              <a:rPr lang="en-US" i="1" dirty="0" err="1" smtClean="0">
                <a:solidFill>
                  <a:srgbClr val="FFFF00"/>
                </a:solidFill>
              </a:rPr>
              <a:t>scribo</a:t>
            </a:r>
            <a:r>
              <a:rPr lang="en-US" dirty="0" smtClean="0">
                <a:solidFill>
                  <a:srgbClr val="FFFF00"/>
                </a:solidFill>
              </a:rPr>
              <a:t>---to write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64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Bible?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lvl="1"/>
            <a:r>
              <a:rPr lang="en-US" i="1" dirty="0" err="1" smtClean="0">
                <a:solidFill>
                  <a:srgbClr val="FFFF00"/>
                </a:solidFill>
              </a:rPr>
              <a:t>Testamentum</a:t>
            </a:r>
            <a:r>
              <a:rPr lang="en-US" dirty="0" smtClean="0">
                <a:solidFill>
                  <a:srgbClr val="FFFF00"/>
                </a:solidFill>
              </a:rPr>
              <a:t>:  will;  (Vulgate mistranslates Greek)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Covenant best translation?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O.T.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Law (Torah); Prophets; Writings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Also includes history books (</a:t>
            </a:r>
            <a:r>
              <a:rPr lang="en-US" i="1" dirty="0" smtClean="0">
                <a:solidFill>
                  <a:srgbClr val="FFFF00"/>
                </a:solidFill>
              </a:rPr>
              <a:t>Joshua/Judges/Kings</a:t>
            </a:r>
            <a:r>
              <a:rPr lang="en-US" dirty="0" smtClean="0">
                <a:solidFill>
                  <a:srgbClr val="FFFF00"/>
                </a:solidFill>
              </a:rPr>
              <a:t>, etc.)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N.T.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Synoptic Gospels; Gospel of John; </a:t>
            </a:r>
            <a:r>
              <a:rPr lang="en-US" i="1" dirty="0" smtClean="0">
                <a:solidFill>
                  <a:srgbClr val="FFFF00"/>
                </a:solidFill>
              </a:rPr>
              <a:t>Acts; Epistles; Revelation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67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Where did bible Come From?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O.T.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Septuagint:  </a:t>
            </a:r>
            <a:r>
              <a:rPr lang="en-US" dirty="0" smtClean="0">
                <a:solidFill>
                  <a:srgbClr val="FFFF00"/>
                </a:solidFill>
              </a:rPr>
              <a:t>Greek trans. of earlier texts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The Bible </a:t>
            </a:r>
            <a:r>
              <a:rPr lang="en-US" dirty="0" smtClean="0">
                <a:solidFill>
                  <a:srgbClr val="FFFF00"/>
                </a:solidFill>
              </a:rPr>
              <a:t>for the early Church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Masoretic Text (M.T.) Hebrew trans of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-2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c. A.D.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Fewer books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Different trans.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Spurred in part by Church use of Septuagint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7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W. d. Bible c. f.?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N.T.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 writings by Our Lord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 oral society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Lord’s imminent return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Apostles provided living, oral witness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 need for a new religion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Does Paul know he’s starting the Bible?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30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N.T.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Paul begins his written work in the ‘50s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Letters of encouragement/reproof/instruction to various communities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Gospels begin to appear in ‘60s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Apostles were dying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Church under persecution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 it for the long haul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Growing separateness from Jewish origins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N.T.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By around A.D. 100:  all books of N.T. written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so were a bunch of other allegedly Christian texts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Histories/Doctrines/Prophecies/Apocalypses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Many purported to be written by “authorities”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Gospels of Mary; Philip; Thomas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Acts of Peter and Mary; of Pilate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Apocalypse of Peter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Some were mainstream; others taught weird stuff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Abhorrent </a:t>
            </a:r>
            <a:r>
              <a:rPr lang="en-US" i="1" dirty="0" smtClean="0">
                <a:solidFill>
                  <a:srgbClr val="FFFF00"/>
                </a:solidFill>
              </a:rPr>
              <a:t>Gospel of </a:t>
            </a:r>
            <a:r>
              <a:rPr lang="en-US" i="1" dirty="0" err="1" smtClean="0">
                <a:solidFill>
                  <a:srgbClr val="FFFF00"/>
                </a:solidFill>
              </a:rPr>
              <a:t>Basilides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Authorized New Testament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Quasi-Gnostic heretic:  </a:t>
            </a:r>
            <a:r>
              <a:rPr lang="en-US" dirty="0" err="1" smtClean="0">
                <a:solidFill>
                  <a:srgbClr val="FFFF00"/>
                </a:solidFill>
              </a:rPr>
              <a:t>Marcion</a:t>
            </a:r>
            <a:r>
              <a:rPr lang="en-US" dirty="0" smtClean="0">
                <a:solidFill>
                  <a:srgbClr val="FFFF00"/>
                </a:solidFill>
              </a:rPr>
              <a:t> of Rome (2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c.)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Dualist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God of love vs. Jehovah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Rejects entire O.T.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Severely edits Luke; adds 10 Pauline epistles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In essence:  starts the process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Was this authoritative Scripture?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Overview of the Series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Try to do this in four parts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Today:  What is the Bible?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Next:  Basic Avenues of Biblical Interpretation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Then:  “Issues” That We Bring to Bible Study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Finally:  How Then Should We Proceed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 Modest Proposal for Bible Study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278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Authoritative N. 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St. Irenaeus of Lyons (177-200)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4 canonical Gospels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Muratorian</a:t>
            </a:r>
            <a:r>
              <a:rPr lang="en-US" dirty="0" smtClean="0">
                <a:solidFill>
                  <a:srgbClr val="FFFF00"/>
                </a:solidFill>
              </a:rPr>
              <a:t> Canon (c. 180)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Named for its discoverer (18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c. Fr. </a:t>
            </a:r>
            <a:r>
              <a:rPr lang="en-US" dirty="0" err="1" smtClean="0">
                <a:solidFill>
                  <a:srgbClr val="FFFF00"/>
                </a:solidFill>
              </a:rPr>
              <a:t>Muratori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Churches around Rome?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Lists 4 Gospels; 13 Pauline epistles (no Hebrews); Jude; 1-2 John; and the Revelation.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Hebrews; 1-2 Peter; 3 John missing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Includes </a:t>
            </a:r>
            <a:r>
              <a:rPr lang="en-US" i="1" dirty="0" smtClean="0">
                <a:solidFill>
                  <a:srgbClr val="FFFF00"/>
                </a:solidFill>
              </a:rPr>
              <a:t>Wisdom of Solomon; Apocalypse of Peter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73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Authoritative N.T.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By early 300s:  Eusebius’s </a:t>
            </a:r>
            <a:r>
              <a:rPr lang="en-US" i="1" dirty="0" smtClean="0">
                <a:solidFill>
                  <a:srgbClr val="FFFF00"/>
                </a:solidFill>
              </a:rPr>
              <a:t>History of the Church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Provides status update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Recognized:  Today’s N.T. minus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Disputed:  James; Jude; 2 Peter; 2-3 John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Spurious (doubtful):  Acts of Paul; Shepherd of </a:t>
            </a:r>
            <a:r>
              <a:rPr lang="en-US" dirty="0" err="1" smtClean="0">
                <a:solidFill>
                  <a:srgbClr val="FFFF00"/>
                </a:solidFill>
              </a:rPr>
              <a:t>Hermas</a:t>
            </a:r>
            <a:r>
              <a:rPr lang="en-US" dirty="0" smtClean="0">
                <a:solidFill>
                  <a:srgbClr val="FFFF00"/>
                </a:solidFill>
              </a:rPr>
              <a:t>; Revelation of Peter; Epistle of Barnabas; </a:t>
            </a:r>
            <a:r>
              <a:rPr lang="en-US" dirty="0" err="1" smtClean="0">
                <a:solidFill>
                  <a:srgbClr val="FFFF00"/>
                </a:solidFill>
              </a:rPr>
              <a:t>Didache</a:t>
            </a:r>
            <a:r>
              <a:rPr lang="en-US" dirty="0" smtClean="0">
                <a:solidFill>
                  <a:srgbClr val="FFFF00"/>
                </a:solidFill>
              </a:rPr>
              <a:t>; and Revelation of John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Clearly heretical:  Gospels of Peter; Thomas; Matthias; Acts of Andrew; John; other apostles.</a:t>
            </a:r>
          </a:p>
          <a:p>
            <a:pPr marL="1371600" lvl="3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21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Authoritative N.T.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St. Athanasius the Great (367)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Custom to write all his churches to announce </a:t>
            </a:r>
            <a:r>
              <a:rPr lang="en-US" dirty="0" err="1" smtClean="0">
                <a:solidFill>
                  <a:srgbClr val="FFFF00"/>
                </a:solidFill>
              </a:rPr>
              <a:t>Pascha</a:t>
            </a:r>
            <a:r>
              <a:rPr lang="en-US" dirty="0" smtClean="0">
                <a:solidFill>
                  <a:srgbClr val="FFFF00"/>
                </a:solidFill>
              </a:rPr>
              <a:t> (same date)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Includes list of books to be read in the churches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“in these [27 writings] alone the teaching of godliness is proclaimed. No one may add to them, and nothing may be taken away from them.”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48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Authoritative N.T.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Within 50 years near universal acceptance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382:  Council in Rome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397:  Council in Carthage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New Testament </a:t>
            </a:r>
            <a:r>
              <a:rPr lang="en-US" i="1" dirty="0" smtClean="0">
                <a:solidFill>
                  <a:srgbClr val="FFFF00"/>
                </a:solidFill>
              </a:rPr>
              <a:t>Canon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Where did it come from?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Simplest answer:  From the Church; from the scholarship and debate and mistakes and prayer of the Church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33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Christian Bible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Of course---Church did not attribute this prodigious, four centuries long work of scholarship to its own efforts alone.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But this leads us to the interpretation of these writings, which we will consider next time. 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Hyfalutin</a:t>
            </a:r>
            <a:r>
              <a:rPr lang="en-US" dirty="0" smtClean="0">
                <a:solidFill>
                  <a:srgbClr val="FFFF00"/>
                </a:solidFill>
              </a:rPr>
              <a:t>’ Term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Hermeneutics:  “the science and methodology of interpretation, esp. the Bible”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American Heritage Dictionary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9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Presuppositions to this Study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I’m a Layman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 formal theological study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Advantages and disadvantages</a:t>
            </a:r>
          </a:p>
          <a:p>
            <a:pPr lvl="2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There is a problem today with Bible Study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Two-fold Problem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We Orthodox don’t know </a:t>
            </a:r>
            <a:r>
              <a:rPr lang="en-US" dirty="0" smtClean="0">
                <a:solidFill>
                  <a:srgbClr val="FFFF00"/>
                </a:solidFill>
              </a:rPr>
              <a:t>much/enough about </a:t>
            </a:r>
            <a:r>
              <a:rPr lang="en-US" dirty="0" smtClean="0">
                <a:solidFill>
                  <a:srgbClr val="FFFF00"/>
                </a:solidFill>
              </a:rPr>
              <a:t>the Bible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And neither do most other Christians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8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a </a:t>
            </a:r>
            <a:r>
              <a:rPr lang="en-US" dirty="0" smtClean="0">
                <a:solidFill>
                  <a:srgbClr val="FFFF00"/>
                </a:solidFill>
              </a:rPr>
              <a:t>problem?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 Protestants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Sola Scriptura</a:t>
            </a:r>
            <a:r>
              <a:rPr lang="en-US" dirty="0" smtClean="0">
                <a:solidFill>
                  <a:srgbClr val="FFFF00"/>
                </a:solidFill>
              </a:rPr>
              <a:t>:  central unifying principle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Luther’s three </a:t>
            </a:r>
            <a:r>
              <a:rPr lang="en-US" i="1" dirty="0" smtClean="0">
                <a:solidFill>
                  <a:srgbClr val="FFFF00"/>
                </a:solidFill>
              </a:rPr>
              <a:t>sola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Sola </a:t>
            </a:r>
            <a:r>
              <a:rPr lang="en-US" i="1" dirty="0" smtClean="0">
                <a:solidFill>
                  <a:srgbClr val="FFFF00"/>
                </a:solidFill>
              </a:rPr>
              <a:t>gratia</a:t>
            </a:r>
            <a:endParaRPr lang="en-US" i="1" dirty="0" smtClean="0">
              <a:solidFill>
                <a:srgbClr val="FFFF00"/>
              </a:solidFill>
            </a:endParaRP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Sola fide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Sola Scriptura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Everything based on Bible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“Bible-believing Christians”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8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is this a Problem?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Luther insisted </a:t>
            </a:r>
            <a:r>
              <a:rPr lang="en-US" dirty="0" smtClean="0">
                <a:solidFill>
                  <a:srgbClr val="FFFF00"/>
                </a:solidFill>
              </a:rPr>
              <a:t>Bible is essentially transparent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Any sincere Christian can </a:t>
            </a:r>
            <a:r>
              <a:rPr lang="en-US" dirty="0" smtClean="0">
                <a:solidFill>
                  <a:srgbClr val="FFFF00"/>
                </a:solidFill>
              </a:rPr>
              <a:t>understand/explain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And would come up with same interpretation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Result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Emphasis on Bible Study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33,000 different Christians sects (at last count)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Teaching opposing doctrines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Nature of salvation; Church; sacraments; ministries;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Mary; saints; Eschatology;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5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is this a Problem?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 Orthodox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Ill-equipped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To understand Orthodox dogma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To explain Orthodox dogma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To appreciate our Faith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To serve as missionaries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That outreach thing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0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don’t we read the Bible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Historic (part of our tradition---”little ‘t’”)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Levels of literacy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Availability of Bibles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Concerns of the hierarchy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Sense of Church = Scriptures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Liturgy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Icons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2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Serious is the Problem?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Here’s one solution: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“No task is more important than for the church to take the Bible out of the hands of individual Christians in North America.”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Stanley </a:t>
            </a:r>
            <a:r>
              <a:rPr lang="en-US" dirty="0" err="1" smtClean="0">
                <a:solidFill>
                  <a:srgbClr val="FFFF00"/>
                </a:solidFill>
              </a:rPr>
              <a:t>Hauerwas</a:t>
            </a:r>
            <a:r>
              <a:rPr lang="en-US" dirty="0" smtClean="0">
                <a:solidFill>
                  <a:srgbClr val="FFFF00"/>
                </a:solidFill>
              </a:rPr>
              <a:t>, Methodist theologian &amp; professor, Duke University.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7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1067</Words>
  <Application>Microsoft Office PowerPoint</Application>
  <PresentationFormat>On-screen Show (4:3)</PresentationFormat>
  <Paragraphs>179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Bible Reading for Orthodox Christians</vt:lpstr>
      <vt:lpstr>Overview of the Series</vt:lpstr>
      <vt:lpstr>Hyfalutin’ Term</vt:lpstr>
      <vt:lpstr>Presuppositions to this Study</vt:lpstr>
      <vt:lpstr>Why a problem?</vt:lpstr>
      <vt:lpstr>Why is this a Problem?</vt:lpstr>
      <vt:lpstr>Why is this a Problem?</vt:lpstr>
      <vt:lpstr>Why don’t we read the Bible</vt:lpstr>
      <vt:lpstr>How Serious is the Problem?</vt:lpstr>
      <vt:lpstr>Centrality of Scripture</vt:lpstr>
      <vt:lpstr>So</vt:lpstr>
      <vt:lpstr>What is the Bible?</vt:lpstr>
      <vt:lpstr>What is the Bible?</vt:lpstr>
      <vt:lpstr>What is the Bible?</vt:lpstr>
      <vt:lpstr>Where did bible Come From?</vt:lpstr>
      <vt:lpstr>W. d. Bible c. f.?</vt:lpstr>
      <vt:lpstr>The N.T.</vt:lpstr>
      <vt:lpstr>The N.T.</vt:lpstr>
      <vt:lpstr>An Authorized New Testament</vt:lpstr>
      <vt:lpstr>An Authoritative N. T.</vt:lpstr>
      <vt:lpstr>An Authoritative N.T.</vt:lpstr>
      <vt:lpstr>An Authoritative N.T.</vt:lpstr>
      <vt:lpstr>An Authoritative N.T.</vt:lpstr>
      <vt:lpstr>The Christian Bible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Reading for Orthodox Christians</dc:title>
  <dc:creator>Cox, Gary</dc:creator>
  <cp:lastModifiedBy>Cox, Gary</cp:lastModifiedBy>
  <cp:revision>19</cp:revision>
  <dcterms:created xsi:type="dcterms:W3CDTF">2016-09-15T14:55:36Z</dcterms:created>
  <dcterms:modified xsi:type="dcterms:W3CDTF">2016-09-16T16:41:39Z</dcterms:modified>
</cp:coreProperties>
</file>